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0" r:id="rId2"/>
    <p:sldId id="261" r:id="rId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F0F49"/>
    <a:srgbClr val="551257"/>
    <a:srgbClr val="2C397D"/>
    <a:srgbClr val="5B518E"/>
    <a:srgbClr val="00816E"/>
    <a:srgbClr val="009E8C"/>
    <a:srgbClr val="AF2B32"/>
    <a:srgbClr val="CE4F46"/>
    <a:srgbClr val="CC7F20"/>
    <a:srgbClr val="F6BC1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5" autoAdjust="0"/>
    <p:restoredTop sz="78310" autoAdjust="0"/>
  </p:normalViewPr>
  <p:slideViewPr>
    <p:cSldViewPr snapToGrid="0" snapToObjects="1">
      <p:cViewPr>
        <p:scale>
          <a:sx n="137" d="100"/>
          <a:sy n="137" d="100"/>
        </p:scale>
        <p:origin x="-7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360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A4A73-A6E1-5943-85FF-F34FC650778E}" type="datetimeFigureOut">
              <a:rPr lang="fr-FR" smtClean="0"/>
              <a:pPr/>
              <a:t>10/07/2023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DFE17-7EB8-7F4D-98E3-2F9112FCA17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2628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41AA2-9D03-5E41-B4B9-D26627792276}" type="datetimeFigureOut">
              <a:rPr lang="fr-FR" smtClean="0"/>
              <a:pPr/>
              <a:t>10/07/2023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8A342-9C87-9542-BBA6-7C7EFBC68FF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51122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Un quoi =&gt; montrer</a:t>
            </a:r>
            <a:r>
              <a:rPr lang="fr-FR" baseline="0" dirty="0" smtClean="0"/>
              <a:t> la page 2, le code basique de la librairie, qui enverra </a:t>
            </a:r>
            <a:r>
              <a:rPr lang="fr-FR" baseline="0" dirty="0" smtClean="0"/>
              <a:t>les </a:t>
            </a:r>
            <a:r>
              <a:rPr lang="fr-FR" baseline="0" dirty="0" smtClean="0"/>
              <a:t>curieux directement sur le git.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Comment commencer, le test basique de la documentation, puis 1:extraction d’un corpus Ham/Spam 2:Ecriture du programme pour créer les </a:t>
            </a:r>
            <a:r>
              <a:rPr lang="fr-FR" baseline="0" dirty="0" err="1" smtClean="0"/>
              <a:t>dbs</a:t>
            </a:r>
            <a:r>
              <a:rPr lang="fr-FR" baseline="0" dirty="0" smtClean="0"/>
              <a:t>, 3:Lecture </a:t>
            </a:r>
            <a:r>
              <a:rPr lang="fr-FR" baseline="0" dirty="0" err="1" smtClean="0"/>
              <a:t>stdin</a:t>
            </a:r>
            <a:r>
              <a:rPr lang="fr-FR" baseline="0" dirty="0" smtClean="0"/>
              <a:t> et output du classifier.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Premiers Jets : </a:t>
            </a:r>
          </a:p>
          <a:p>
            <a:r>
              <a:rPr lang="fr-FR" baseline="0" dirty="0" smtClean="0"/>
              <a:t> - le corpus Ham, n’est jamais complet.</a:t>
            </a:r>
          </a:p>
          <a:p>
            <a:r>
              <a:rPr lang="fr-FR" baseline="0" dirty="0" smtClean="0"/>
              <a:t> - le corpus Spam non plus.</a:t>
            </a:r>
          </a:p>
          <a:p>
            <a:r>
              <a:rPr lang="fr-FR" baseline="0" dirty="0" smtClean="0"/>
              <a:t> - la taille et la fréquence des mots est importante. Attention a ne pas pourrir la </a:t>
            </a:r>
            <a:r>
              <a:rPr lang="fr-FR" baseline="0" dirty="0" err="1" smtClean="0"/>
              <a:t>db</a:t>
            </a:r>
            <a:r>
              <a:rPr lang="fr-FR" baseline="0" dirty="0" smtClean="0"/>
              <a:t> !</a:t>
            </a:r>
          </a:p>
          <a:p>
            <a:r>
              <a:rPr lang="fr-FR" baseline="0" dirty="0" smtClean="0"/>
              <a:t> - affiner, c’est aussi donner la classe défaut (Ham), et mettre des gardes fous ( 4 lettre minimum ), une bonne extraction des items.</a:t>
            </a:r>
          </a:p>
          <a:p>
            <a:r>
              <a:rPr lang="fr-FR" baseline="0" dirty="0" smtClean="0"/>
              <a:t> - le réapprentissage est fastidieux mais très rapide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 - rajouter une option permettant de montrer le score de chaque mot.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Quels chiffres : </a:t>
            </a:r>
          </a:p>
          <a:p>
            <a:r>
              <a:rPr lang="fr-FR" baseline="0" dirty="0" smtClean="0"/>
              <a:t>  - 241k sujet pour le mois de mai, 58k  Spam trouvés !! ( 24 % ) !</a:t>
            </a:r>
            <a:br>
              <a:rPr lang="fr-FR" baseline="0" dirty="0" smtClean="0"/>
            </a:br>
            <a:r>
              <a:rPr lang="fr-FR" baseline="0" dirty="0" smtClean="0"/>
              <a:t>  - après 4 réapprentissages de Ham, plus de détection de faux positifs.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Mois de mai : </a:t>
            </a:r>
          </a:p>
          <a:p>
            <a:endParaRPr lang="fr-FR" baseline="0" dirty="0" smtClean="0"/>
          </a:p>
          <a:p>
            <a:r>
              <a:rPr lang="fr-FR" baseline="0" dirty="0" smtClean="0"/>
              <a:t>01 [   2]: +</a:t>
            </a:r>
          </a:p>
          <a:p>
            <a:r>
              <a:rPr lang="fr-FR" baseline="0" dirty="0" smtClean="0"/>
              <a:t>02 [  52]: +</a:t>
            </a:r>
          </a:p>
          <a:p>
            <a:r>
              <a:rPr lang="fr-FR" baseline="0" dirty="0" smtClean="0"/>
              <a:t>03 [ 105]: ++</a:t>
            </a:r>
          </a:p>
          <a:p>
            <a:r>
              <a:rPr lang="fr-FR" baseline="0" dirty="0" smtClean="0"/>
              <a:t>04 [ 163]: +++</a:t>
            </a:r>
          </a:p>
          <a:p>
            <a:r>
              <a:rPr lang="fr-FR" baseline="0" dirty="0" smtClean="0"/>
              <a:t>05 [ 186]: +++</a:t>
            </a:r>
          </a:p>
          <a:p>
            <a:r>
              <a:rPr lang="fr-FR" baseline="0" dirty="0" smtClean="0"/>
              <a:t>06 [ 121]: ++</a:t>
            </a:r>
          </a:p>
          <a:p>
            <a:r>
              <a:rPr lang="fr-FR" baseline="0" dirty="0" smtClean="0"/>
              <a:t>07 [ 217]: ++++</a:t>
            </a:r>
          </a:p>
          <a:p>
            <a:r>
              <a:rPr lang="fr-FR" baseline="0" dirty="0" smtClean="0"/>
              <a:t>08 [ 163]: +++</a:t>
            </a:r>
          </a:p>
          <a:p>
            <a:r>
              <a:rPr lang="fr-FR" baseline="0" dirty="0" smtClean="0"/>
              <a:t>09 [  62]: +</a:t>
            </a:r>
          </a:p>
          <a:p>
            <a:r>
              <a:rPr lang="fr-FR" baseline="0" dirty="0" smtClean="0"/>
              <a:t>10 [ 914]: +++++++++++++</a:t>
            </a:r>
          </a:p>
          <a:p>
            <a:r>
              <a:rPr lang="fr-FR" baseline="0" dirty="0" smtClean="0"/>
              <a:t>11 [1340]: +++++++++++++++++++</a:t>
            </a:r>
          </a:p>
          <a:p>
            <a:r>
              <a:rPr lang="fr-FR" baseline="0" dirty="0" smtClean="0"/>
              <a:t>12 [1647]: ++++++++++++++++++++++++</a:t>
            </a:r>
          </a:p>
          <a:p>
            <a:r>
              <a:rPr lang="fr-FR" baseline="0" dirty="0" smtClean="0"/>
              <a:t>13 [ 896]: +++++++++++++</a:t>
            </a:r>
          </a:p>
          <a:p>
            <a:r>
              <a:rPr lang="fr-FR" baseline="0" dirty="0" smtClean="0"/>
              <a:t>14 [1120]: ++++++++++++++++</a:t>
            </a:r>
          </a:p>
          <a:p>
            <a:r>
              <a:rPr lang="fr-FR" baseline="0" dirty="0" smtClean="0"/>
              <a:t>15 [1001]: ++++++++++++++</a:t>
            </a:r>
          </a:p>
          <a:p>
            <a:r>
              <a:rPr lang="fr-FR" baseline="0" dirty="0" smtClean="0"/>
              <a:t>16 [1344]: +++++++++++++++++++</a:t>
            </a:r>
          </a:p>
          <a:p>
            <a:r>
              <a:rPr lang="fr-FR" baseline="0" dirty="0" smtClean="0"/>
              <a:t>17 [2690]: ++++++++++++++++++++++++++++++++++++++</a:t>
            </a:r>
          </a:p>
          <a:p>
            <a:r>
              <a:rPr lang="fr-FR" baseline="0" dirty="0" smtClean="0"/>
              <a:t>18 [3667]: ++++++++++++++++++++++++++++++++++++++++++++++++++++</a:t>
            </a:r>
          </a:p>
          <a:p>
            <a:r>
              <a:rPr lang="fr-FR" baseline="0" dirty="0" smtClean="0"/>
              <a:t>19 [3830]: ++++++++++++++++++++++++++++++++++++++++++++++++++++++</a:t>
            </a:r>
          </a:p>
          <a:p>
            <a:r>
              <a:rPr lang="fr-FR" baseline="0" dirty="0" smtClean="0"/>
              <a:t>20 [4296]: ++++++++++++++++++++++++++++++++++++++++++++++++++++++++++++</a:t>
            </a:r>
          </a:p>
          <a:p>
            <a:r>
              <a:rPr lang="fr-FR" baseline="0" dirty="0" smtClean="0"/>
              <a:t>21 [3499]: +++++++++++++++++++++++++++++++++++++++++++++++++</a:t>
            </a:r>
          </a:p>
          <a:p>
            <a:r>
              <a:rPr lang="fr-FR" baseline="0" dirty="0" smtClean="0"/>
              <a:t>22 [3764]: +++++++++++++++++++++++++++++++++++++++++++++++++++++</a:t>
            </a:r>
          </a:p>
          <a:p>
            <a:r>
              <a:rPr lang="fr-FR" baseline="0" dirty="0" smtClean="0"/>
              <a:t>23 [ 312]: +++++</a:t>
            </a:r>
          </a:p>
          <a:p>
            <a:r>
              <a:rPr lang="fr-FR" baseline="0" dirty="0" smtClean="0"/>
              <a:t>24 [ 885]: +++++++++++++</a:t>
            </a:r>
          </a:p>
          <a:p>
            <a:r>
              <a:rPr lang="fr-FR" baseline="0" dirty="0" smtClean="0"/>
              <a:t>25 [1807]: ++++++++++++++++++++++++++</a:t>
            </a:r>
          </a:p>
          <a:p>
            <a:r>
              <a:rPr lang="fr-FR" baseline="0" dirty="0" smtClean="0"/>
              <a:t>26 [2221]: ++++++++++++++++++++++++++++++++</a:t>
            </a:r>
          </a:p>
          <a:p>
            <a:r>
              <a:rPr lang="fr-FR" baseline="0" dirty="0" smtClean="0"/>
              <a:t>27 [2313]: +++++++++++++++++++++++++++++++++</a:t>
            </a:r>
          </a:p>
          <a:p>
            <a:r>
              <a:rPr lang="fr-FR" baseline="0" dirty="0" smtClean="0"/>
              <a:t>28 [2381]: ++++++++++++++++++++++++++++++++++</a:t>
            </a:r>
          </a:p>
          <a:p>
            <a:r>
              <a:rPr lang="fr-FR" baseline="0" dirty="0" smtClean="0"/>
              <a:t>29 [2402]: ++++++++++++++++++++++++++++++++++</a:t>
            </a:r>
          </a:p>
          <a:p>
            <a:r>
              <a:rPr lang="fr-FR" baseline="0" dirty="0" smtClean="0"/>
              <a:t>30 [1756]: +++++++++++++++++++++++++</a:t>
            </a:r>
          </a:p>
          <a:p>
            <a:r>
              <a:rPr lang="fr-FR" baseline="0" dirty="0" smtClean="0"/>
              <a:t>31 [2363]: ++++++++++++++++++++++++++++++++++</a:t>
            </a:r>
          </a:p>
          <a:p>
            <a:r>
              <a:rPr lang="fr-FR" baseline="0" dirty="0" smtClean="0"/>
              <a:t>==== 34 values Min : 2 - </a:t>
            </a:r>
            <a:r>
              <a:rPr lang="fr-FR" baseline="0" dirty="0" err="1" smtClean="0"/>
              <a:t>Avg</a:t>
            </a:r>
            <a:r>
              <a:rPr lang="fr-FR" baseline="0" dirty="0" smtClean="0"/>
              <a:t> : 1532 - Max : 4296 ==== ⏎ </a:t>
            </a:r>
          </a:p>
          <a:p>
            <a:endParaRPr lang="fr-FR" baseline="0" dirty="0" smtClean="0"/>
          </a:p>
          <a:p>
            <a:r>
              <a:rPr lang="fr-FR" baseline="0" dirty="0" smtClean="0"/>
              <a:t> test 2023/077/10 : </a:t>
            </a:r>
            <a:br>
              <a:rPr lang="fr-FR" baseline="0" dirty="0" smtClean="0"/>
            </a:br>
            <a:r>
              <a:rPr lang="fr-FR" baseline="0" dirty="0" smtClean="0"/>
              <a:t> Sur l’ensemble des sujets hors ceux marqués </a:t>
            </a:r>
            <a:r>
              <a:rPr lang="fr-FR" baseline="0" dirty="0" err="1" smtClean="0"/>
              <a:t>zimbra</a:t>
            </a:r>
            <a:r>
              <a:rPr lang="fr-FR" baseline="0" dirty="0" smtClean="0"/>
              <a:t>-spam-report|REJECT|</a:t>
            </a:r>
            <a:r>
              <a:rPr lang="fr-FR" baseline="0" dirty="0" err="1" smtClean="0"/>
              <a:t>Spam|SPAM</a:t>
            </a:r>
            <a:r>
              <a:rPr lang="fr-FR" baseline="0" dirty="0" smtClean="0"/>
              <a:t>|\[PUB\] :</a:t>
            </a:r>
          </a:p>
          <a:p>
            <a:r>
              <a:rPr lang="da-DK" baseline="0" dirty="0" smtClean="0"/>
              <a:t>1126033 Ham</a:t>
            </a:r>
          </a:p>
          <a:p>
            <a:r>
              <a:rPr lang="da-DK" baseline="0" dirty="0" smtClean="0"/>
              <a:t>337775 Spam</a:t>
            </a:r>
          </a:p>
          <a:p>
            <a:r>
              <a:rPr lang="da-DK" baseline="0" dirty="0" smtClean="0"/>
              <a:t>lorraine# bc –l</a:t>
            </a:r>
          </a:p>
          <a:p>
            <a:r>
              <a:rPr lang="da-DK" baseline="0" dirty="0" smtClean="0"/>
              <a:t>&gt;&gt;&gt; 1126033+337775</a:t>
            </a:r>
          </a:p>
          <a:p>
            <a:r>
              <a:rPr lang="da-DK" baseline="0" dirty="0" smtClean="0"/>
              <a:t>1463808</a:t>
            </a:r>
          </a:p>
          <a:p>
            <a:r>
              <a:rPr lang="da-DK" baseline="0" dirty="0" smtClean="0"/>
              <a:t>&gt;&gt;&gt; 337775/1463808</a:t>
            </a:r>
          </a:p>
          <a:p>
            <a:r>
              <a:rPr lang="da-DK" baseline="0" dirty="0" smtClean="0"/>
              <a:t>.23075089082721231199</a:t>
            </a:r>
          </a:p>
          <a:p>
            <a:endParaRPr lang="fr-FR" baseline="0" dirty="0" smtClean="0"/>
          </a:p>
          <a:p>
            <a:r>
              <a:rPr lang="fr-FR" baseline="0" dirty="0" smtClean="0"/>
              <a:t> </a:t>
            </a:r>
            <a:endParaRPr lang="fr-FR" baseline="0" dirty="0" smtClean="0"/>
          </a:p>
          <a:p>
            <a:r>
              <a:rPr lang="fr-FR" baseline="0" dirty="0" smtClean="0"/>
              <a:t>Bilan : </a:t>
            </a:r>
          </a:p>
          <a:p>
            <a:r>
              <a:rPr lang="fr-FR" baseline="0" dirty="0" smtClean="0"/>
              <a:t> A voir si la détection est efficace dans les semaines a venir.</a:t>
            </a:r>
            <a:br>
              <a:rPr lang="fr-FR" baseline="0" dirty="0" smtClean="0"/>
            </a:br>
            <a:r>
              <a:rPr lang="fr-FR" baseline="0" dirty="0" smtClean="0"/>
              <a:t> Peut-on l’adapter a d’autre sources ( Equipements réseaux, logs apache …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8A342-9C87-9542-BBA6-7C7EFBC68FFB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4648" y="4176034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3" name="Image 2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885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2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8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933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6909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4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93949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897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2025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20438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6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04589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73280"/>
            <a:ext cx="5719668" cy="876064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10" name="Image 9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39" y="6096005"/>
            <a:ext cx="393445" cy="435463"/>
          </a:xfrm>
          <a:prstGeom prst="rect">
            <a:avLst/>
          </a:prstGeom>
        </p:spPr>
      </p:pic>
      <p:pic>
        <p:nvPicPr>
          <p:cNvPr id="5" name="Image 4" descr="logo-UVSQ-2020-RV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41724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8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76063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2557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9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8027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73281"/>
            <a:ext cx="5719668" cy="87010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392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18" name="Image 17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39" y="6096005"/>
            <a:ext cx="393445" cy="435463"/>
          </a:xfrm>
          <a:prstGeom prst="rect">
            <a:avLst/>
          </a:prstGeom>
        </p:spPr>
      </p:pic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40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31780" y="2044248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1257936" y="4194175"/>
            <a:ext cx="6792857" cy="898525"/>
          </a:xfrm>
        </p:spPr>
        <p:txBody>
          <a:bodyPr>
            <a:noAutofit/>
          </a:bodyPr>
          <a:lstStyle>
            <a:lvl1pPr>
              <a:defRPr sz="3200">
                <a:solidFill>
                  <a:srgbClr val="551257"/>
                </a:solidFill>
                <a:latin typeface="Gotham Bold"/>
                <a:cs typeface="Gotham Bold"/>
              </a:defRPr>
            </a:lvl1pPr>
            <a:lvl2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2pPr>
            <a:lvl3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3pPr>
            <a:lvl4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4pPr>
            <a:lvl5pPr marL="1828800" indent="0">
              <a:buNone/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6217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392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8"/>
            <a:ext cx="5719668" cy="882026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392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2025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392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392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55394"/>
            <a:ext cx="5719668" cy="893950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392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73281"/>
            <a:ext cx="5719668" cy="87010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39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2026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392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733"/>
            <a:ext cx="5719668" cy="88761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01638" y="1941513"/>
            <a:ext cx="8285162" cy="4286250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392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93950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669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39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31780" y="2044248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rgbClr val="CE4F46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1257936" y="4194175"/>
            <a:ext cx="6792857" cy="8985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Gotham Bold"/>
                <a:cs typeface="Gotham Bold"/>
              </a:defRPr>
            </a:lvl1pPr>
            <a:lvl2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2pPr>
            <a:lvl3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3pPr>
            <a:lvl4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4pPr>
            <a:lvl5pPr marL="1828800" indent="0">
              <a:buNone/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6217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93950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3918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8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3918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79243"/>
            <a:ext cx="5719668" cy="87010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391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7319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3918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3918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6"/>
            <a:ext cx="5719668" cy="893950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3918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93949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3918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FFFFF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5" name="Espace réservé de l'image de la bibliothèque 4"/>
          <p:cNvSpPr>
            <a:spLocks noGrp="1"/>
          </p:cNvSpPr>
          <p:nvPr>
            <p:ph type="clipArt" sz="quarter" idx="13"/>
          </p:nvPr>
        </p:nvSpPr>
        <p:spPr>
          <a:xfrm>
            <a:off x="622300" y="2063750"/>
            <a:ext cx="3627438" cy="37480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4543425" y="2063750"/>
            <a:ext cx="4143375" cy="3748088"/>
          </a:xfrm>
        </p:spPr>
        <p:txBody>
          <a:bodyPr/>
          <a:lstStyle>
            <a:lvl1pPr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63918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7318"/>
            <a:ext cx="5750464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ABCB2A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33606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55395"/>
            <a:ext cx="5750464" cy="905873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009C8B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06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31780" y="2044248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rgbClr val="5B518E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1257936" y="4194175"/>
            <a:ext cx="6792857" cy="8985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Gotham Bold"/>
                <a:cs typeface="Gotham Bold"/>
              </a:defRPr>
            </a:lvl1pPr>
            <a:lvl2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2pPr>
            <a:lvl3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3pPr>
            <a:lvl4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4pPr>
            <a:lvl5pPr marL="1828800" indent="0">
              <a:buNone/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5" name="Image 4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6217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55394"/>
            <a:ext cx="5750464" cy="899912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008AA9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38880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7318"/>
            <a:ext cx="5750464" cy="905875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CAC34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38880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1356"/>
            <a:ext cx="5750464" cy="88798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6D6E6D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1190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73281"/>
            <a:ext cx="5750464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EEC819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48770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73281"/>
            <a:ext cx="5750464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F6BC1C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4560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1357"/>
            <a:ext cx="5750464" cy="89991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CE4F46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72488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7319"/>
            <a:ext cx="5750464" cy="899912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B518E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10" name="Image 9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39" y="6096005"/>
            <a:ext cx="393445" cy="435463"/>
          </a:xfrm>
          <a:prstGeom prst="rect">
            <a:avLst/>
          </a:prstGeom>
        </p:spPr>
      </p:pic>
      <p:pic>
        <p:nvPicPr>
          <p:cNvPr id="5" name="Image 4" descr="logo-UVSQ-blan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508057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924" y="161357"/>
            <a:ext cx="5750464" cy="899911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5" name="Image 4" descr="logo-UVSQ-blan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73" y="-76980"/>
            <a:ext cx="1932043" cy="1367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505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31780" y="2044248"/>
            <a:ext cx="7772400" cy="1470025"/>
          </a:xfrm>
          <a:ln>
            <a:noFill/>
          </a:ln>
        </p:spPr>
        <p:txBody>
          <a:bodyPr>
            <a:normAutofit/>
          </a:bodyPr>
          <a:lstStyle>
            <a:lvl1pPr>
              <a:defRPr sz="400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1257936" y="4194175"/>
            <a:ext cx="6792857" cy="8985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Gotham Bold"/>
                <a:cs typeface="Gotham Bold"/>
              </a:defRPr>
            </a:lvl1pPr>
            <a:lvl2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2pPr>
            <a:lvl3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3pPr>
            <a:lvl4pPr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4pPr>
            <a:lvl5pPr marL="1828800" indent="0">
              <a:buNone/>
              <a:defRPr sz="3200">
                <a:solidFill>
                  <a:srgbClr val="FFFFFF"/>
                </a:solidFill>
                <a:latin typeface="Gotham Bold"/>
                <a:cs typeface="Gotham Bold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621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56715"/>
            <a:ext cx="5719668" cy="904642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5" name="Image 4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8478"/>
            <a:ext cx="313944" cy="347472"/>
          </a:xfrm>
          <a:prstGeom prst="rect">
            <a:avLst/>
          </a:prstGeom>
        </p:spPr>
      </p:pic>
      <p:pic>
        <p:nvPicPr>
          <p:cNvPr id="7" name="Image 6" descr="logo-UVSQ-2020-RV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39" y="1129375"/>
            <a:ext cx="6082228" cy="50178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32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59026"/>
            <a:ext cx="5719668" cy="890318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5" name="Image 4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09" y="1122567"/>
            <a:ext cx="6878562" cy="55716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444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0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83923"/>
            <a:ext cx="5719668" cy="877434"/>
          </a:xfrm>
        </p:spPr>
        <p:txBody>
          <a:bodyPr>
            <a:noAutofit/>
          </a:bodyPr>
          <a:lstStyle>
            <a:lvl1pPr>
              <a:defRPr sz="3200" b="0" i="0">
                <a:solidFill>
                  <a:srgbClr val="551257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5" name="Image 4" descr="uvsq-logo-cmjn c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8478"/>
            <a:ext cx="313944" cy="347472"/>
          </a:xfrm>
          <a:prstGeom prst="rect">
            <a:avLst/>
          </a:prstGeom>
        </p:spPr>
      </p:pic>
      <p:pic>
        <p:nvPicPr>
          <p:cNvPr id="6" name="Image 5" descr="logo-UVSQ-2020-RV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902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1_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rgbClr val="505150"/>
                </a:solidFill>
                <a:latin typeface="Gotham Book"/>
                <a:cs typeface="Gotham Book"/>
              </a:defRPr>
            </a:lvl1pPr>
            <a:lvl2pPr marL="457200" indent="0">
              <a:buNone/>
              <a:defRPr sz="2400" b="0" i="0">
                <a:solidFill>
                  <a:srgbClr val="505150"/>
                </a:solidFill>
                <a:latin typeface="Gotham Book"/>
                <a:cs typeface="Gotham Book"/>
              </a:defRPr>
            </a:lvl2pPr>
            <a:lvl3pPr>
              <a:defRPr sz="2000" b="0" i="0">
                <a:solidFill>
                  <a:srgbClr val="505150"/>
                </a:solidFill>
                <a:latin typeface="Gotham Book"/>
                <a:cs typeface="Gotham Book"/>
              </a:defRPr>
            </a:lvl3pPr>
            <a:lvl4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4pPr>
            <a:lvl5pPr>
              <a:defRPr sz="1800" b="0" i="0">
                <a:solidFill>
                  <a:srgbClr val="505150"/>
                </a:solidFill>
                <a:latin typeface="Gotham Book"/>
                <a:cs typeface="Gotham Book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2289" y="161357"/>
            <a:ext cx="5719668" cy="887987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Gotham Black"/>
                <a:cs typeface="Gotham Blac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pic>
        <p:nvPicPr>
          <p:cNvPr id="4" name="Image 3" descr="logo-UVSQ-2020-RV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67" y="130432"/>
            <a:ext cx="1756065" cy="947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569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09F36-A5FE-EE41-9DF3-5E2A67ADDE44}" type="datetimeFigureOut">
              <a:rPr lang="fr-FR" smtClean="0"/>
              <a:pPr/>
              <a:t>10/07/2023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5E24C-6BF8-4940-B5BE-10DEDE99CF8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3411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2" r:id="rId3"/>
    <p:sldLayoutId id="2147483673" r:id="rId4"/>
    <p:sldLayoutId id="2147483674" r:id="rId5"/>
    <p:sldLayoutId id="2147483725" r:id="rId6"/>
    <p:sldLayoutId id="2147483678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690" r:id="rId18"/>
    <p:sldLayoutId id="214748365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1" r:id="rId26"/>
    <p:sldLayoutId id="2147483692" r:id="rId27"/>
    <p:sldLayoutId id="2147483651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655" r:id="rId38"/>
    <p:sldLayoutId id="2147483657" r:id="rId39"/>
    <p:sldLayoutId id="2147483658" r:id="rId40"/>
    <p:sldLayoutId id="2147483659" r:id="rId41"/>
    <p:sldLayoutId id="2147483660" r:id="rId42"/>
    <p:sldLayoutId id="2147483661" r:id="rId43"/>
    <p:sldLayoutId id="2147483662" r:id="rId44"/>
    <p:sldLayoutId id="2147483663" r:id="rId45"/>
    <p:sldLayoutId id="2147483664" r:id="rId46"/>
    <p:sldLayoutId id="2147483665" r:id="rId4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600200"/>
            <a:ext cx="8020908" cy="4525963"/>
          </a:xfrm>
        </p:spPr>
        <p:txBody>
          <a:bodyPr>
            <a:normAutofit fontScale="62500" lnSpcReduction="20000"/>
          </a:bodyPr>
          <a:lstStyle/>
          <a:p>
            <a:pPr fontAlgn="base">
              <a:lnSpc>
                <a:spcPct val="110000"/>
              </a:lnSpc>
            </a:pPr>
            <a:r>
              <a:rPr lang="fr-FR" sz="2300" dirty="0" smtClean="0"/>
              <a:t>L’UVSQ depuis le passage du mail sur PARTAGE ne peut plus compter sur les restrictions d’envois mises en places sur les serveurs ( restrictions au volume de destinataires par 24h ). </a:t>
            </a:r>
            <a:br>
              <a:rPr lang="fr-FR" sz="2300" dirty="0" smtClean="0"/>
            </a:br>
            <a:r>
              <a:rPr lang="fr-FR" sz="2300" dirty="0" smtClean="0"/>
              <a:t>Les spammeurs s’adaptent ; </a:t>
            </a:r>
            <a:br>
              <a:rPr lang="fr-FR" sz="2300" dirty="0" smtClean="0"/>
            </a:br>
            <a:r>
              <a:rPr lang="fr-FR" sz="2300" dirty="0" smtClean="0"/>
              <a:t>Utilisation de comptes piratés multiples , limitation de volume par tranches, changement de source </a:t>
            </a:r>
            <a:r>
              <a:rPr lang="fr-FR" sz="2300" dirty="0" err="1" smtClean="0"/>
              <a:t>ips</a:t>
            </a:r>
            <a:r>
              <a:rPr lang="fr-FR" sz="2300" dirty="0" smtClean="0"/>
              <a:t> (&gt;</a:t>
            </a:r>
            <a:r>
              <a:rPr lang="fr-FR" sz="2300" dirty="0" err="1" smtClean="0"/>
              <a:t>nn</a:t>
            </a:r>
            <a:r>
              <a:rPr lang="fr-FR" sz="2300" dirty="0" smtClean="0"/>
              <a:t>), envois géo localisés (FR,EU), encodage UTF8 des sujets multilingues multi-caractères.</a:t>
            </a:r>
          </a:p>
          <a:p>
            <a:pPr fontAlgn="base">
              <a:lnSpc>
                <a:spcPct val="110000"/>
              </a:lnSpc>
            </a:pPr>
            <a:endParaRPr lang="fr-FR" sz="2300" b="1" dirty="0"/>
          </a:p>
          <a:p>
            <a:pPr fontAlgn="base">
              <a:lnSpc>
                <a:spcPct val="110000"/>
              </a:lnSpc>
            </a:pPr>
            <a:r>
              <a:rPr lang="fr-FR" sz="2100" b="1" dirty="0" smtClean="0"/>
              <a:t>Lors de la dernière détection, </a:t>
            </a:r>
            <a:r>
              <a:rPr lang="fr-FR" sz="2100" dirty="0" smtClean="0"/>
              <a:t>le spammeur</a:t>
            </a:r>
            <a:r>
              <a:rPr lang="fr-FR" sz="2100" dirty="0"/>
              <a:t> </a:t>
            </a:r>
            <a:r>
              <a:rPr lang="fr-FR" sz="2100" dirty="0" smtClean="0"/>
              <a:t>envoyait (&gt;</a:t>
            </a:r>
            <a:r>
              <a:rPr lang="fr-FR" sz="2100" dirty="0" err="1" smtClean="0"/>
              <a:t>nnnn</a:t>
            </a:r>
            <a:r>
              <a:rPr lang="fr-FR" sz="2100" dirty="0" smtClean="0"/>
              <a:t>) spam par jours sans détection depuis 2 mois.</a:t>
            </a:r>
          </a:p>
          <a:p>
            <a:pPr fontAlgn="base">
              <a:lnSpc>
                <a:spcPct val="110000"/>
              </a:lnSpc>
            </a:pPr>
            <a:endParaRPr lang="fr-FR" sz="2100" dirty="0"/>
          </a:p>
          <a:p>
            <a:pPr>
              <a:lnSpc>
                <a:spcPct val="110000"/>
              </a:lnSpc>
            </a:pPr>
            <a:r>
              <a:rPr lang="fr-FR" sz="2100" dirty="0" smtClean="0"/>
              <a:t>La multitude des sujets envoyés (&gt;3000 différents), et l’opportunité de cette présentation permets de concrétiser l’idée d’un filtre de détection de spam basé sur les sujets , avec un filtre </a:t>
            </a:r>
            <a:r>
              <a:rPr lang="fr-FR" sz="2100" dirty="0" err="1" smtClean="0"/>
              <a:t>bayesien</a:t>
            </a:r>
            <a:r>
              <a:rPr lang="fr-FR" sz="2100" dirty="0" smtClean="0"/>
              <a:t>.</a:t>
            </a:r>
            <a:endParaRPr lang="fr-FR" sz="2100" dirty="0"/>
          </a:p>
          <a:p>
            <a:pPr marL="342900" indent="-342900">
              <a:buFont typeface="Arial"/>
              <a:buChar char="•"/>
            </a:pPr>
            <a:endParaRPr lang="fr-FR" sz="2100" dirty="0"/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Un quoi ? </a:t>
            </a:r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Comment commencer ?</a:t>
            </a:r>
            <a:endParaRPr lang="fr-FR" sz="2100" dirty="0"/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Premiers jets,  affinage, réapprentissage</a:t>
            </a:r>
            <a:endParaRPr lang="fr-FR" sz="2100" dirty="0"/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Quelques chiffres</a:t>
            </a:r>
            <a:endParaRPr lang="fr-FR" sz="2100" dirty="0"/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Bilan, évolution, adaptation à d’autres thèmes</a:t>
            </a:r>
          </a:p>
          <a:p>
            <a:pPr marL="342900" lvl="0" indent="-342900">
              <a:buFont typeface="Arial"/>
              <a:buChar char="•"/>
            </a:pPr>
            <a:r>
              <a:rPr lang="fr-FR" sz="2100" dirty="0" smtClean="0"/>
              <a:t>Questions ?</a:t>
            </a:r>
            <a:endParaRPr lang="fr-FR" sz="21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1600" dirty="0" smtClean="0"/>
              <a:t>Détection automatique d’envoi de spam via le sujet et un filtre </a:t>
            </a:r>
            <a:r>
              <a:rPr lang="fr-FR" sz="1600" dirty="0" err="1" smtClean="0"/>
              <a:t>bayésien</a:t>
            </a:r>
            <a:endParaRPr lang="fr-FR" sz="1600" dirty="0"/>
          </a:p>
        </p:txBody>
      </p:sp>
    </p:spTree>
    <p:extLst>
      <p:ext uri="{BB962C8B-B14F-4D97-AF65-F5344CB8AC3E}">
        <p14:creationId xmlns="" xmlns:p14="http://schemas.microsoft.com/office/powerpoint/2010/main" val="368096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600200"/>
            <a:ext cx="8020908" cy="4525963"/>
          </a:xfrm>
        </p:spPr>
        <p:txBody>
          <a:bodyPr>
            <a:normAutofit/>
          </a:bodyPr>
          <a:lstStyle/>
          <a:p>
            <a:pPr algn="ctr" fontAlgn="base">
              <a:lnSpc>
                <a:spcPct val="110000"/>
              </a:lnSpc>
            </a:pPr>
            <a:r>
              <a:rPr lang="fr-FR" sz="2100" b="1" dirty="0" smtClean="0"/>
              <a:t>https</a:t>
            </a:r>
            <a:r>
              <a:rPr lang="fr-FR" sz="2100" b="1" dirty="0" smtClean="0"/>
              <a:t>://github.com/thc2cat/subayes</a:t>
            </a:r>
            <a:endParaRPr lang="fr-FR" sz="2100" b="1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Le code</a:t>
            </a:r>
            <a:endParaRPr lang="fr-FR" dirty="0"/>
          </a:p>
        </p:txBody>
      </p:sp>
      <p:pic>
        <p:nvPicPr>
          <p:cNvPr id="1026" name="Picture 2" descr="C:\Users\thier\Documents\Screenshots\Base_Bayesia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977" y="2011363"/>
            <a:ext cx="6526213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809658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UVSQ">
      <a:dk1>
        <a:srgbClr val="3A3B3A"/>
      </a:dk1>
      <a:lt1>
        <a:sysClr val="window" lastClr="FFFFFF"/>
      </a:lt1>
      <a:dk2>
        <a:srgbClr val="FFF10B"/>
      </a:dk2>
      <a:lt2>
        <a:srgbClr val="EEA420"/>
      </a:lt2>
      <a:accent1>
        <a:srgbClr val="CB5147"/>
      </a:accent1>
      <a:accent2>
        <a:srgbClr val="009E8C"/>
      </a:accent2>
      <a:accent3>
        <a:srgbClr val="C7D739"/>
      </a:accent3>
      <a:accent4>
        <a:srgbClr val="5B518E"/>
      </a:accent4>
      <a:accent5>
        <a:srgbClr val="551257"/>
      </a:accent5>
      <a:accent6>
        <a:srgbClr val="0083A0"/>
      </a:accent6>
      <a:hlink>
        <a:srgbClr val="58A332"/>
      </a:hlink>
      <a:folHlink>
        <a:srgbClr val="50515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2398</TotalTime>
  <Words>219</Words>
  <Application>Microsoft Office PowerPoint</Application>
  <PresentationFormat>Affichage à l'écran (4:3)</PresentationFormat>
  <Paragraphs>78</Paragraphs>
  <Slides>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3" baseType="lpstr">
      <vt:lpstr>Thème Office</vt:lpstr>
      <vt:lpstr>Détection automatique d’envoi de spam via le sujet et un filtre bayésien</vt:lpstr>
      <vt:lpstr>Le code</vt:lpstr>
    </vt:vector>
  </TitlesOfParts>
  <Company>UVSQ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 Dircom</dc:creator>
  <cp:lastModifiedBy>tc</cp:lastModifiedBy>
  <cp:revision>201</cp:revision>
  <cp:lastPrinted>2020-03-10T09:49:19Z</cp:lastPrinted>
  <dcterms:created xsi:type="dcterms:W3CDTF">2018-06-28T14:08:28Z</dcterms:created>
  <dcterms:modified xsi:type="dcterms:W3CDTF">2023-07-10T10:11:40Z</dcterms:modified>
</cp:coreProperties>
</file>